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69" r:id="rId3"/>
    <p:sldId id="270" r:id="rId4"/>
    <p:sldId id="259" r:id="rId5"/>
    <p:sldId id="257" r:id="rId6"/>
    <p:sldId id="258" r:id="rId7"/>
    <p:sldId id="260" r:id="rId8"/>
    <p:sldId id="261" r:id="rId9"/>
    <p:sldId id="262" r:id="rId10"/>
    <p:sldId id="273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100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11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59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2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067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33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05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75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24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2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532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9449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943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880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144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078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983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2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83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.vs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0993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Раздел 1. Проектирование и моделирование информационных ресурсов</a:t>
            </a: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Тема 1.1. Развертывание типовых Архитектур информационных ресурсов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70B6D-C3DA-4A1A-A126-E2F893BA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</a:rPr>
              <a:t>Протоколы передачи данных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9A6CF-C3B3-4F29-9693-9A1667751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052736"/>
            <a:ext cx="7560840" cy="5400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ru-RU" sz="2700" b="1" dirty="0"/>
              <a:t>Протокол</a:t>
            </a:r>
            <a:r>
              <a:rPr lang="ru-RU" sz="2700" dirty="0"/>
              <a:t> - это набор правил, позволяющий системам, взаимодействующим в сети, обмениваться данными в наиболее удобной для них форме.</a:t>
            </a:r>
          </a:p>
          <a:p>
            <a:pPr>
              <a:lnSpc>
                <a:spcPct val="80000"/>
              </a:lnSpc>
              <a:buNone/>
            </a:pPr>
            <a:endParaRPr lang="ru-RU" sz="2700" dirty="0"/>
          </a:p>
          <a:p>
            <a:pPr>
              <a:lnSpc>
                <a:spcPct val="80000"/>
              </a:lnSpc>
              <a:buNone/>
            </a:pPr>
            <a:r>
              <a:rPr lang="ru-RU" sz="2700" dirty="0"/>
              <a:t>Для </a:t>
            </a:r>
            <a:r>
              <a:rPr lang="ru-RU" sz="2700" dirty="0" err="1"/>
              <a:t>Web</a:t>
            </a:r>
            <a:r>
              <a:rPr lang="ru-RU" sz="2700" dirty="0"/>
              <a:t>-программирования наиболее важными являются:</a:t>
            </a:r>
          </a:p>
          <a:p>
            <a:pPr>
              <a:lnSpc>
                <a:spcPct val="80000"/>
              </a:lnSpc>
              <a:buNone/>
            </a:pPr>
            <a:r>
              <a:rPr lang="ru-RU" sz="2700" b="1" dirty="0"/>
              <a:t>TCP</a:t>
            </a:r>
            <a:r>
              <a:rPr lang="ru-RU" sz="2700" dirty="0"/>
              <a:t> (</a:t>
            </a:r>
            <a:r>
              <a:rPr lang="ru-RU" sz="2700" dirty="0" err="1"/>
              <a:t>Transmission</a:t>
            </a:r>
            <a:r>
              <a:rPr lang="ru-RU" sz="2700" dirty="0"/>
              <a:t> </a:t>
            </a:r>
            <a:r>
              <a:rPr lang="ru-RU" sz="2700" dirty="0" err="1"/>
              <a:t>Control</a:t>
            </a:r>
            <a:r>
              <a:rPr lang="ru-RU" sz="2700" dirty="0"/>
              <a:t> </a:t>
            </a:r>
            <a:r>
              <a:rPr lang="ru-RU" sz="2700" dirty="0" err="1"/>
              <a:t>Protocol</a:t>
            </a:r>
            <a:r>
              <a:rPr lang="ru-RU" sz="2700" dirty="0"/>
              <a:t>, протокол управления передачей данных)</a:t>
            </a:r>
          </a:p>
          <a:p>
            <a:pPr>
              <a:lnSpc>
                <a:spcPct val="80000"/>
              </a:lnSpc>
              <a:buNone/>
            </a:pPr>
            <a:r>
              <a:rPr lang="ru-RU" sz="2700" b="1" dirty="0"/>
              <a:t>HTTP</a:t>
            </a:r>
            <a:r>
              <a:rPr lang="ru-RU" sz="2700" dirty="0"/>
              <a:t> (</a:t>
            </a:r>
            <a:r>
              <a:rPr lang="ru-RU" sz="2700" dirty="0" err="1"/>
              <a:t>Hypertext</a:t>
            </a:r>
            <a:r>
              <a:rPr lang="ru-RU" sz="2700" dirty="0"/>
              <a:t> </a:t>
            </a:r>
            <a:r>
              <a:rPr lang="ru-RU" sz="2700" dirty="0" err="1"/>
              <a:t>Transfer</a:t>
            </a:r>
            <a:r>
              <a:rPr lang="ru-RU" sz="2700" dirty="0"/>
              <a:t> </a:t>
            </a:r>
            <a:r>
              <a:rPr lang="ru-RU" sz="2700" dirty="0" err="1"/>
              <a:t>Protocol</a:t>
            </a:r>
            <a:r>
              <a:rPr lang="ru-RU" sz="2700" dirty="0"/>
              <a:t>, протокол передачи гипертекста).</a:t>
            </a:r>
          </a:p>
          <a:p>
            <a:pPr>
              <a:lnSpc>
                <a:spcPct val="80000"/>
              </a:lnSpc>
              <a:buNone/>
            </a:pPr>
            <a:endParaRPr lang="ru-RU" sz="2700" dirty="0"/>
          </a:p>
          <a:p>
            <a:pPr>
              <a:lnSpc>
                <a:spcPct val="80000"/>
              </a:lnSpc>
              <a:buNone/>
            </a:pPr>
            <a:r>
              <a:rPr lang="ru-RU" sz="2700" b="1" dirty="0"/>
              <a:t>URL</a:t>
            </a:r>
            <a:r>
              <a:rPr lang="ru-RU" sz="2700" dirty="0"/>
              <a:t> (</a:t>
            </a:r>
            <a:r>
              <a:rPr lang="ru-RU" sz="2700" dirty="0" err="1"/>
              <a:t>Universal</a:t>
            </a:r>
            <a:r>
              <a:rPr lang="ru-RU" sz="2700" dirty="0"/>
              <a:t> </a:t>
            </a:r>
            <a:r>
              <a:rPr lang="ru-RU" sz="2700" dirty="0" err="1"/>
              <a:t>Resource</a:t>
            </a:r>
            <a:r>
              <a:rPr lang="ru-RU" sz="2700" dirty="0"/>
              <a:t> </a:t>
            </a:r>
            <a:r>
              <a:rPr lang="ru-RU" sz="2700" dirty="0" err="1"/>
              <a:t>Locator</a:t>
            </a:r>
            <a:r>
              <a:rPr lang="ru-RU" sz="2700" dirty="0"/>
              <a:t>, универсальный локатор ресурса). Это механизм, который позволяет пользователю ссылаться на конкретный документ внутри указанного хоста.</a:t>
            </a:r>
          </a:p>
          <a:p>
            <a:pPr>
              <a:lnSpc>
                <a:spcPct val="80000"/>
              </a:lnSpc>
              <a:buNone/>
            </a:pPr>
            <a:r>
              <a:rPr lang="ru-RU" sz="2700" dirty="0"/>
              <a:t>URL выглядит так:</a:t>
            </a:r>
          </a:p>
          <a:p>
            <a:pPr>
              <a:lnSpc>
                <a:spcPct val="80000"/>
              </a:lnSpc>
              <a:buNone/>
            </a:pPr>
            <a:r>
              <a:rPr lang="ru-RU" sz="2700" dirty="0"/>
              <a:t>http://examlce.com:80/path/to/document.html</a:t>
            </a:r>
          </a:p>
          <a:p>
            <a:pPr>
              <a:lnSpc>
                <a:spcPct val="80000"/>
              </a:lnSpc>
              <a:buNone/>
            </a:pP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52029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E17E8-C6B5-4AF7-947E-D94DAF3D0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2696"/>
            <a:ext cx="7848872" cy="7920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Клиент-серверная архитектура</a:t>
            </a:r>
            <a:endParaRPr lang="ru-RU" sz="2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7EE3B4E-2BD8-4048-8B96-0E56499DA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2564904"/>
            <a:ext cx="640871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4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4800" y="404664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Архитектура веб-приложений.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99592" y="1124744"/>
            <a:ext cx="7344816" cy="518457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Архитектура </a:t>
            </a:r>
            <a:r>
              <a:rPr lang="ru-RU" dirty="0" err="1"/>
              <a:t>веб-приложения</a:t>
            </a:r>
            <a:r>
              <a:rPr lang="ru-RU" dirty="0"/>
              <a:t> - это взаимодействие между компонентами: пользовательские интерфейсы, мониторы обработки транзакций, базы данных и т.д.</a:t>
            </a:r>
          </a:p>
          <a:p>
            <a:pPr>
              <a:buNone/>
            </a:pPr>
            <a:r>
              <a:rPr lang="ru-RU" dirty="0" err="1"/>
              <a:t>Веб-приложение</a:t>
            </a:r>
            <a:r>
              <a:rPr lang="ru-RU" dirty="0"/>
              <a:t> состоит из двух частей - клиентской (</a:t>
            </a:r>
            <a:r>
              <a:rPr lang="ru-RU" b="1" dirty="0" err="1"/>
              <a:t>front-end</a:t>
            </a:r>
            <a:r>
              <a:rPr lang="ru-RU" dirty="0"/>
              <a:t>) и серверной (</a:t>
            </a:r>
            <a:r>
              <a:rPr lang="ru-RU" b="1" dirty="0" err="1"/>
              <a:t>back-end</a:t>
            </a:r>
            <a:r>
              <a:rPr lang="ru-RU" b="1" dirty="0"/>
              <a:t>)</a:t>
            </a:r>
            <a:r>
              <a:rPr lang="ru-RU" dirty="0"/>
              <a:t>. Интерфейс – это то что видит и с чем взаимодействует пользователь - визуальная часть приложения. </a:t>
            </a:r>
          </a:p>
          <a:p>
            <a:pPr>
              <a:buNone/>
            </a:pPr>
            <a:r>
              <a:rPr lang="ru-RU" dirty="0"/>
              <a:t>Клиентская часть разработана с использованием HTML, CSS или </a:t>
            </a:r>
            <a:r>
              <a:rPr lang="ru-RU" dirty="0" err="1"/>
              <a:t>JavaScript</a:t>
            </a:r>
            <a:r>
              <a:rPr lang="ru-RU" dirty="0"/>
              <a:t>. Серверная часть как правило, построена на PHP, </a:t>
            </a:r>
            <a:r>
              <a:rPr lang="ru-RU" dirty="0" err="1"/>
              <a:t>Java</a:t>
            </a:r>
            <a:r>
              <a:rPr lang="ru-RU" dirty="0"/>
              <a:t>, C# (.</a:t>
            </a:r>
            <a:r>
              <a:rPr lang="ru-RU" dirty="0" err="1"/>
              <a:t>Net</a:t>
            </a:r>
            <a:r>
              <a:rPr lang="ru-RU" dirty="0"/>
              <a:t>), JS (</a:t>
            </a:r>
            <a:r>
              <a:rPr lang="ru-RU" dirty="0" err="1"/>
              <a:t>Node.JS</a:t>
            </a:r>
            <a:r>
              <a:rPr lang="ru-RU" dirty="0"/>
              <a:t>)и других языках программирования. Серверная часть состоит из логики приложения (управление) и базы данных (хранение информации).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8700" y="1484784"/>
            <a:ext cx="7200900" cy="4382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Существует четыре общих уровня </a:t>
            </a:r>
            <a:r>
              <a:rPr lang="ru-RU" sz="2400" dirty="0" err="1"/>
              <a:t>веб-приложений</a:t>
            </a:r>
            <a:r>
              <a:rPr lang="ru-RU" sz="2400" dirty="0"/>
              <a:t>:</a:t>
            </a:r>
          </a:p>
          <a:p>
            <a:r>
              <a:rPr lang="ru-RU" sz="2400" dirty="0"/>
              <a:t>Уровень представления (</a:t>
            </a:r>
            <a:r>
              <a:rPr lang="ru-RU" sz="2400" b="1" dirty="0"/>
              <a:t>PL</a:t>
            </a:r>
            <a:r>
              <a:rPr lang="ru-RU" sz="2400" dirty="0"/>
              <a:t>)</a:t>
            </a:r>
          </a:p>
          <a:p>
            <a:r>
              <a:rPr lang="ru-RU" sz="2400" dirty="0"/>
              <a:t>Уровень обслуживания данных (</a:t>
            </a:r>
            <a:r>
              <a:rPr lang="ru-RU" sz="2400" b="1" dirty="0"/>
              <a:t>DSL</a:t>
            </a:r>
            <a:r>
              <a:rPr lang="ru-RU" sz="2400" dirty="0"/>
              <a:t>)</a:t>
            </a:r>
          </a:p>
          <a:p>
            <a:r>
              <a:rPr lang="ru-RU" sz="2400" dirty="0"/>
              <a:t>Уровень </a:t>
            </a:r>
            <a:r>
              <a:rPr lang="ru-RU" sz="2400" dirty="0" err="1"/>
              <a:t>бизнес-логики</a:t>
            </a:r>
            <a:r>
              <a:rPr lang="ru-RU" sz="2400" dirty="0"/>
              <a:t> (</a:t>
            </a:r>
            <a:r>
              <a:rPr lang="ru-RU" sz="2400" b="1" dirty="0"/>
              <a:t>BLL</a:t>
            </a:r>
            <a:r>
              <a:rPr lang="ru-RU" sz="2400" dirty="0"/>
              <a:t>)</a:t>
            </a:r>
          </a:p>
          <a:p>
            <a:r>
              <a:rPr lang="ru-RU" sz="2400" dirty="0"/>
              <a:t>Уровень доступа к данным (</a:t>
            </a:r>
            <a:r>
              <a:rPr lang="ru-RU" sz="2400" b="1" dirty="0"/>
              <a:t>DAL</a:t>
            </a:r>
            <a:r>
              <a:rPr lang="ru-RU" sz="2400" dirty="0"/>
              <a:t>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548680"/>
            <a:ext cx="7776864" cy="5976664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4500" dirty="0"/>
              <a:t>Наиболее распространенные архитектуры </a:t>
            </a:r>
            <a:r>
              <a:rPr lang="ru-RU" sz="4500" dirty="0" err="1"/>
              <a:t>веб-приложений</a:t>
            </a:r>
            <a:r>
              <a:rPr lang="ru-RU" sz="4500" dirty="0"/>
              <a:t>:</a:t>
            </a:r>
          </a:p>
          <a:p>
            <a:r>
              <a:rPr lang="ru-RU" sz="4500" b="1" dirty="0"/>
              <a:t>Одностраничные</a:t>
            </a:r>
            <a:r>
              <a:rPr lang="ru-RU" sz="4500" dirty="0"/>
              <a:t> </a:t>
            </a:r>
            <a:r>
              <a:rPr lang="ru-RU" sz="4500" dirty="0" err="1"/>
              <a:t>веб-приложения</a:t>
            </a:r>
            <a:r>
              <a:rPr lang="ru-RU" sz="4500" dirty="0"/>
              <a:t> или SPA, которые загружают всю информацию при входе на страницу.</a:t>
            </a:r>
          </a:p>
          <a:p>
            <a:r>
              <a:rPr lang="ru-RU" sz="4500" b="1" dirty="0"/>
              <a:t>Многостраничные </a:t>
            </a:r>
            <a:r>
              <a:rPr lang="ru-RU" sz="4500" dirty="0" err="1"/>
              <a:t>веб-приложения</a:t>
            </a:r>
            <a:r>
              <a:rPr lang="ru-RU" sz="4500" dirty="0"/>
              <a:t> или MPA, которые перезагружают </a:t>
            </a:r>
            <a:r>
              <a:rPr lang="ru-RU" sz="4500" dirty="0" err="1"/>
              <a:t>веб-страницу</a:t>
            </a:r>
            <a:r>
              <a:rPr lang="ru-RU" sz="4500" dirty="0"/>
              <a:t> для загрузки или отправки информации с / на сервер через браузеры пользователей.</a:t>
            </a:r>
          </a:p>
          <a:p>
            <a:r>
              <a:rPr lang="ru-RU" sz="4500" b="1" dirty="0"/>
              <a:t>Архитектура </a:t>
            </a:r>
            <a:r>
              <a:rPr lang="ru-RU" sz="4500" b="1" dirty="0" err="1"/>
              <a:t>микросервисов</a:t>
            </a:r>
            <a:r>
              <a:rPr lang="ru-RU" sz="4500" dirty="0"/>
              <a:t>: </a:t>
            </a:r>
            <a:r>
              <a:rPr lang="ru-RU" sz="4500" dirty="0" err="1"/>
              <a:t>веб-приложение</a:t>
            </a:r>
            <a:r>
              <a:rPr lang="ru-RU" sz="4500" dirty="0"/>
              <a:t> состоит из набора небольших сервисов.</a:t>
            </a:r>
          </a:p>
          <a:p>
            <a:r>
              <a:rPr lang="ru-RU" sz="4500" b="1" dirty="0" err="1"/>
              <a:t>Бессерверная</a:t>
            </a:r>
            <a:r>
              <a:rPr lang="ru-RU" sz="4500" b="1" dirty="0"/>
              <a:t> архитектура</a:t>
            </a:r>
            <a:r>
              <a:rPr lang="ru-RU" sz="4500" dirty="0"/>
              <a:t>: используется облачная инфраструктура сторонних поставщиков услуг.</a:t>
            </a:r>
          </a:p>
          <a:p>
            <a:r>
              <a:rPr lang="ru-RU" sz="4500" b="1" dirty="0"/>
              <a:t>Прогрессивные </a:t>
            </a:r>
            <a:r>
              <a:rPr lang="ru-RU" sz="4500" b="1" dirty="0" err="1"/>
              <a:t>веб-приложения</a:t>
            </a:r>
            <a:r>
              <a:rPr lang="ru-RU" sz="4500" b="1" dirty="0"/>
              <a:t> или PWA</a:t>
            </a:r>
            <a:r>
              <a:rPr lang="ru-RU" sz="4500" dirty="0"/>
              <a:t>: </a:t>
            </a:r>
            <a:r>
              <a:rPr lang="ru-RU" sz="4500" dirty="0" err="1"/>
              <a:t>веб-решения</a:t>
            </a:r>
            <a:r>
              <a:rPr lang="ru-RU" sz="4500" dirty="0"/>
              <a:t>, которые работают как собственные приложения на мобильных устройствах.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Тема 1.2. Моделирование и проектирование информационных ресурсов.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20880" cy="720080"/>
          </a:xfrm>
        </p:spPr>
        <p:txBody>
          <a:bodyPr>
            <a:normAutofit/>
          </a:bodyPr>
          <a:lstStyle/>
          <a:p>
            <a:r>
              <a:rPr lang="ru-RU" sz="2800" b="1" dirty="0"/>
              <a:t>Методологии ведения программных проектов.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052736"/>
            <a:ext cx="7704856" cy="502738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Методология - это набор принципов, методик и практик с помощью которых достигаются цели и результаты разработки.</a:t>
            </a:r>
          </a:p>
          <a:p>
            <a:pPr>
              <a:buNone/>
            </a:pPr>
            <a:r>
              <a:rPr lang="ru-RU" dirty="0"/>
              <a:t>Методики, относящиеся к классу гибких методологий разработки: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err="1"/>
              <a:t>Scrum</a:t>
            </a:r>
            <a:r>
              <a:rPr lang="ru-RU" dirty="0"/>
              <a:t> («</a:t>
            </a:r>
            <a:r>
              <a:rPr lang="ru-RU" dirty="0" err="1"/>
              <a:t>скрам</a:t>
            </a:r>
            <a:r>
              <a:rPr lang="ru-RU" dirty="0"/>
              <a:t>», от англ. — толкучка)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DSDM</a:t>
            </a:r>
            <a:r>
              <a:rPr lang="en-US" dirty="0"/>
              <a:t> (Dynamic Systems Development Method, </a:t>
            </a:r>
            <a:r>
              <a:rPr lang="ru-RU" dirty="0"/>
              <a:t>динамический метод разработки систем)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extreme Programming</a:t>
            </a:r>
            <a:r>
              <a:rPr lang="en-US" dirty="0"/>
              <a:t> (</a:t>
            </a:r>
            <a:r>
              <a:rPr lang="ru-RU" dirty="0"/>
              <a:t>экстремальное программирование)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/>
              <a:t>FDD</a:t>
            </a:r>
            <a:r>
              <a:rPr lang="ru-RU" dirty="0"/>
              <a:t> (</a:t>
            </a:r>
            <a:r>
              <a:rPr lang="ru-RU" dirty="0" err="1"/>
              <a:t>Feature</a:t>
            </a:r>
            <a:r>
              <a:rPr lang="ru-RU" dirty="0"/>
              <a:t> </a:t>
            </a:r>
            <a:r>
              <a:rPr lang="ru-RU" dirty="0" err="1"/>
              <a:t>Driven</a:t>
            </a:r>
            <a:r>
              <a:rPr lang="ru-RU" dirty="0"/>
              <a:t> </a:t>
            </a:r>
            <a:r>
              <a:rPr lang="ru-RU" dirty="0" err="1"/>
              <a:t>Development</a:t>
            </a:r>
            <a:r>
              <a:rPr lang="ru-RU" dirty="0"/>
              <a:t> — разработка, управляемая функциональностью)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RUP</a:t>
            </a:r>
            <a:r>
              <a:rPr lang="en-US" dirty="0"/>
              <a:t> (</a:t>
            </a:r>
            <a:r>
              <a:rPr lang="ru-RU" dirty="0"/>
              <a:t>Процессная технология </a:t>
            </a:r>
            <a:r>
              <a:rPr lang="en-US" dirty="0"/>
              <a:t>Rational Unified Process.)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Тема 1.3. Разработка прототипов интерфейса системы.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DA502-C6BE-426E-A517-A76B5B32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58296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Основные процессы разработки ИР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3B0B16-01A3-43CD-841D-A978C6D7F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268760"/>
            <a:ext cx="7200900" cy="459864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Моделирование бизнес-процессов</a:t>
            </a:r>
          </a:p>
          <a:p>
            <a:r>
              <a:rPr lang="ru-RU" dirty="0"/>
              <a:t>Управление требованиями</a:t>
            </a:r>
          </a:p>
          <a:p>
            <a:r>
              <a:rPr lang="ru-RU" dirty="0"/>
              <a:t>Анализ и проектирование</a:t>
            </a:r>
          </a:p>
          <a:p>
            <a:r>
              <a:rPr lang="ru-RU" dirty="0"/>
              <a:t>Реализация</a:t>
            </a:r>
          </a:p>
          <a:p>
            <a:r>
              <a:rPr lang="ru-RU" dirty="0"/>
              <a:t>Тестирование</a:t>
            </a:r>
          </a:p>
          <a:p>
            <a:r>
              <a:rPr lang="ru-RU" dirty="0"/>
              <a:t>Развертывание</a:t>
            </a:r>
          </a:p>
          <a:p>
            <a:r>
              <a:rPr lang="ru-RU" dirty="0"/>
              <a:t>Управление конфигурациями и изменениями</a:t>
            </a:r>
          </a:p>
          <a:p>
            <a:r>
              <a:rPr lang="ru-RU" dirty="0"/>
              <a:t>Управление проектом</a:t>
            </a:r>
          </a:p>
          <a:p>
            <a:r>
              <a:rPr lang="ru-RU" dirty="0"/>
              <a:t>Управление средой</a:t>
            </a:r>
          </a:p>
        </p:txBody>
      </p:sp>
    </p:spTree>
    <p:extLst>
      <p:ext uri="{BB962C8B-B14F-4D97-AF65-F5344CB8AC3E}">
        <p14:creationId xmlns:p14="http://schemas.microsoft.com/office/powerpoint/2010/main" val="352044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857479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Методы выявления требований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Интервью, опросы, анкетирование</a:t>
            </a:r>
          </a:p>
          <a:p>
            <a:r>
              <a:rPr lang="ru-RU" dirty="0"/>
              <a:t>Мозговой штурм, семинар</a:t>
            </a:r>
          </a:p>
          <a:p>
            <a:r>
              <a:rPr lang="ru-RU" dirty="0"/>
              <a:t>Наблюдение за производственной деятельностью, «фотографирование» рабочего дня</a:t>
            </a:r>
          </a:p>
          <a:p>
            <a:r>
              <a:rPr lang="ru-RU" dirty="0"/>
              <a:t>Анализ нормативной документации</a:t>
            </a:r>
          </a:p>
          <a:p>
            <a:r>
              <a:rPr lang="ru-RU" dirty="0"/>
              <a:t>Анализ моделей деятельности</a:t>
            </a:r>
          </a:p>
          <a:p>
            <a:r>
              <a:rPr lang="ru-RU" dirty="0"/>
              <a:t>Анализ конкурентных продуктов</a:t>
            </a:r>
          </a:p>
          <a:p>
            <a:r>
              <a:rPr lang="ru-RU" dirty="0"/>
              <a:t>Анализ статистики использования предыдущих версий системы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87099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Выявление и моделирование актеров и прецедентов( модель </a:t>
            </a:r>
            <a:r>
              <a:rPr lang="en-US" sz="2800" b="1" dirty="0"/>
              <a:t>Use case</a:t>
            </a:r>
            <a:r>
              <a:rPr lang="ru-RU" sz="2800" b="1" dirty="0"/>
              <a:t>).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8700" y="1844824"/>
            <a:ext cx="7200900" cy="40225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Эта модель включает четыре компонента: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/>
              <a:t>граница системы </a:t>
            </a:r>
            <a:r>
              <a:rPr lang="ru-RU" dirty="0"/>
              <a:t>— прямоугольник, очерчивающий прецеденты, обозначающий границы моделируемой системы;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/>
              <a:t>актеры</a:t>
            </a:r>
            <a:r>
              <a:rPr lang="ru-RU" dirty="0"/>
              <a:t> — роли, выполняемые людьми или сущностями, использующими систему;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/>
              <a:t>прецеденты</a:t>
            </a:r>
            <a:r>
              <a:rPr lang="ru-RU" dirty="0"/>
              <a:t> — то, что (возможности, доступные функции) актеры могут делать в системе;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dirty="0"/>
              <a:t>отношения</a:t>
            </a:r>
            <a:r>
              <a:rPr lang="ru-RU" dirty="0"/>
              <a:t> — значимые отношения между актерами и прецедентами.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0B9EC-5BC9-4C2C-B34A-6AE644BF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2"/>
            <a:ext cx="7992888" cy="792086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Пример диаграммы вариантов использования (</a:t>
            </a:r>
            <a:r>
              <a:rPr lang="en-US" sz="2400" b="1" dirty="0"/>
              <a:t>Use case</a:t>
            </a:r>
            <a:r>
              <a:rPr lang="ru-RU" sz="2400" b="1" dirty="0"/>
              <a:t>)</a:t>
            </a:r>
            <a:endParaRPr lang="ru-RU" sz="2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98F23BC-4162-44E6-B142-FD10F6CEF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34888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4F2339C-B1B1-41CD-A447-0DEAE7C983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59411"/>
              </p:ext>
            </p:extLst>
          </p:nvPr>
        </p:nvGraphicFramePr>
        <p:xfrm>
          <a:off x="1331640" y="1556795"/>
          <a:ext cx="6480720" cy="4608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Visio" r:id="rId3" imgW="9553492" imgH="5410290" progId="Visio.Drawing.15">
                  <p:embed/>
                </p:oleObj>
              </mc:Choice>
              <mc:Fallback>
                <p:oleObj name="Visio" r:id="rId3" imgW="9553492" imgH="541029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556795"/>
                        <a:ext cx="6480720" cy="46085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898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4EB89-A010-4553-A3CB-59CD8ABB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548681"/>
            <a:ext cx="7920880" cy="720079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Пример </a:t>
            </a:r>
            <a:r>
              <a:rPr lang="ru-RU" sz="2400" dirty="0">
                <a:effectLst/>
              </a:rPr>
              <a:t>Диаграммы состояний (</a:t>
            </a:r>
            <a:r>
              <a:rPr lang="ru-RU" sz="2400" dirty="0" err="1">
                <a:effectLst/>
              </a:rPr>
              <a:t>Statechart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diagram</a:t>
            </a:r>
            <a:r>
              <a:rPr lang="ru-RU" sz="2400" dirty="0">
                <a:effectLst/>
              </a:rPr>
              <a:t>) 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36581D-0999-496B-8453-97B63DF8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263083"/>
            <a:ext cx="4248471" cy="511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823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A50A8-2332-4E8A-B3EE-F72DE419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3"/>
            <a:ext cx="7992888" cy="57606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Пример </a:t>
            </a:r>
            <a:r>
              <a:rPr lang="ru-RU" sz="2800" dirty="0">
                <a:effectLst/>
              </a:rPr>
              <a:t>Диаграммы сущность-связь (ERD) </a:t>
            </a:r>
            <a:endParaRPr lang="ru-RU" sz="2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171E608-F45C-4771-AA50-67A73B81A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6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2B475E-D2EF-4C4E-970D-BB160B26E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4746"/>
            <a:ext cx="7200800" cy="547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89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A3E3F-BDEA-4EF2-94F1-412FB1F02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47991"/>
            <a:ext cx="7546032" cy="876753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/>
              </a:rPr>
              <a:t>Пример Диаграмм деятельности (</a:t>
            </a:r>
            <a:r>
              <a:rPr lang="ru-RU" sz="2800" dirty="0" err="1">
                <a:effectLst/>
              </a:rPr>
              <a:t>Activity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diagram</a:t>
            </a:r>
            <a:r>
              <a:rPr lang="ru-RU" sz="2800" dirty="0">
                <a:effectLst/>
              </a:rPr>
              <a:t>)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30C7C8-0ADB-44E4-B325-9BDCD5FC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96752"/>
            <a:ext cx="6211902" cy="541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3700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737</TotalTime>
  <Words>589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Tw Cen MT</vt:lpstr>
      <vt:lpstr>Wingdings</vt:lpstr>
      <vt:lpstr>Капля</vt:lpstr>
      <vt:lpstr>Visio</vt:lpstr>
      <vt:lpstr>Презентация PowerPoint</vt:lpstr>
      <vt:lpstr>Протоколы передачи данных</vt:lpstr>
      <vt:lpstr>Клиент-серверная архитектура</vt:lpstr>
      <vt:lpstr>Архитектура веб-приложений.</vt:lpstr>
      <vt:lpstr>Презентация PowerPoint</vt:lpstr>
      <vt:lpstr>Презентация PowerPoint</vt:lpstr>
      <vt:lpstr>Презентация PowerPoint</vt:lpstr>
      <vt:lpstr>Методологии ведения программных проектов.</vt:lpstr>
      <vt:lpstr>Презентация PowerPoint</vt:lpstr>
      <vt:lpstr>Основные процессы разработки ИР</vt:lpstr>
      <vt:lpstr>Методы выявления требований: </vt:lpstr>
      <vt:lpstr>Выявление и моделирование актеров и прецедентов( модель Use case).</vt:lpstr>
      <vt:lpstr>Пример диаграммы вариантов использования (Use case)</vt:lpstr>
      <vt:lpstr>Пример Диаграммы состояний (Statechart diagram) </vt:lpstr>
      <vt:lpstr>Пример Диаграммы сущность-связь (ERD) </vt:lpstr>
      <vt:lpstr>Пример Диаграмм деятельности (Activity diagram)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626526465</dc:creator>
  <cp:lastModifiedBy>Бодня Надежда Викторовна</cp:lastModifiedBy>
  <cp:revision>20</cp:revision>
  <dcterms:created xsi:type="dcterms:W3CDTF">2022-10-31T06:14:41Z</dcterms:created>
  <dcterms:modified xsi:type="dcterms:W3CDTF">2023-10-30T10:13:32Z</dcterms:modified>
</cp:coreProperties>
</file>